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9"/>
  </p:notesMasterIdLst>
  <p:sldIdLst>
    <p:sldId id="256" r:id="rId2"/>
    <p:sldId id="264" r:id="rId3"/>
    <p:sldId id="257" r:id="rId4"/>
    <p:sldId id="261" r:id="rId5"/>
    <p:sldId id="258" r:id="rId6"/>
    <p:sldId id="260" r:id="rId7"/>
    <p:sldId id="263" r:id="rId8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FCE37-C24F-4CD8-9785-C22AB7274C40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8704-552B-4B7E-B35F-1ACDC0B380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04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18704-552B-4B7E-B35F-1ACDC0B3806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86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43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163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457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747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58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180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31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11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39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64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44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52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23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03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91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03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14D3-D797-43D1-A70D-E7686704FDAB}" type="datetimeFigureOut">
              <a:rPr lang="it-IT" smtClean="0"/>
              <a:t>10/06/2015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224062-17C5-42CD-AFF6-EFBE82AC42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8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7067" y="1778000"/>
            <a:ext cx="7766936" cy="1599736"/>
          </a:xfrm>
        </p:spPr>
        <p:txBody>
          <a:bodyPr>
            <a:normAutofit fontScale="90000"/>
          </a:bodyPr>
          <a:lstStyle/>
          <a:p>
            <a:pPr algn="l"/>
            <a:r>
              <a:rPr lang="it-IT" b="1" dirty="0" smtClean="0">
                <a:solidFill>
                  <a:schemeClr val="accent2"/>
                </a:solidFill>
              </a:rPr>
              <a:t>Riforma </a:t>
            </a:r>
            <a:r>
              <a:rPr lang="it-IT" b="1" dirty="0" err="1" smtClean="0">
                <a:solidFill>
                  <a:schemeClr val="accent2"/>
                </a:solidFill>
              </a:rPr>
              <a:t>Erp</a:t>
            </a:r>
            <a:r>
              <a:rPr lang="it-IT" b="1" dirty="0" smtClean="0">
                <a:solidFill>
                  <a:schemeClr val="accent2"/>
                </a:solidFill>
              </a:rPr>
              <a:t> e piano casa: </a:t>
            </a:r>
            <a:br>
              <a:rPr lang="it-IT" b="1" dirty="0" smtClean="0">
                <a:solidFill>
                  <a:schemeClr val="accent2"/>
                </a:solidFill>
              </a:rPr>
            </a:br>
            <a:r>
              <a:rPr lang="it-IT" b="1" dirty="0" smtClean="0">
                <a:solidFill>
                  <a:schemeClr val="accent2"/>
                </a:solidFill>
              </a:rPr>
              <a:t>diritto </a:t>
            </a:r>
            <a:r>
              <a:rPr lang="it-IT" b="1" dirty="0">
                <a:solidFill>
                  <a:schemeClr val="accent2"/>
                </a:solidFill>
              </a:rPr>
              <a:t>all'equità </a:t>
            </a:r>
            <a:r>
              <a:rPr lang="it-IT" dirty="0">
                <a:solidFill>
                  <a:schemeClr val="accent2"/>
                </a:solidFill>
              </a:rPr>
              <a:t>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067" y="3949701"/>
            <a:ext cx="7766936" cy="1198032"/>
          </a:xfrm>
        </p:spPr>
        <p:txBody>
          <a:bodyPr>
            <a:noAutofit/>
          </a:bodyPr>
          <a:lstStyle/>
          <a:p>
            <a:pPr algn="l"/>
            <a:r>
              <a:rPr lang="it-IT" sz="2400" i="1" dirty="0"/>
              <a:t>Semplificazione dei requisiti per l’accesso e la permanenza negli alloggi di </a:t>
            </a:r>
            <a:r>
              <a:rPr lang="it-IT" sz="2400" b="1" i="1" dirty="0"/>
              <a:t>Edilizia Residenziale Pubblica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12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PIANO CASA</a:t>
            </a:r>
            <a:r>
              <a:rPr lang="it-IT" dirty="0">
                <a:solidFill>
                  <a:schemeClr val="accent2"/>
                </a:solidFill>
              </a:rPr>
              <a:t/>
            </a:r>
            <a:br>
              <a:rPr lang="it-IT" dirty="0">
                <a:solidFill>
                  <a:schemeClr val="accent2"/>
                </a:solidFill>
              </a:rPr>
            </a:br>
            <a:r>
              <a:rPr lang="it-IT" b="1" dirty="0">
                <a:solidFill>
                  <a:schemeClr val="accent2"/>
                </a:solidFill>
              </a:rPr>
              <a:t>Il Programma pluriennale coordinato di interventi per le politiche </a:t>
            </a:r>
            <a:r>
              <a:rPr lang="it-IT" b="1" dirty="0" smtClean="0">
                <a:solidFill>
                  <a:schemeClr val="accent2"/>
                </a:solidFill>
              </a:rPr>
              <a:t>abitative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677334" y="2628900"/>
            <a:ext cx="8596668" cy="3412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INTERVENTI E RISORSE</a:t>
            </a:r>
          </a:p>
          <a:p>
            <a:r>
              <a:rPr lang="it-IT" b="1" dirty="0" smtClean="0"/>
              <a:t>58 </a:t>
            </a:r>
            <a:r>
              <a:rPr lang="it-IT" b="1" dirty="0"/>
              <a:t>milioni </a:t>
            </a:r>
            <a:r>
              <a:rPr lang="it-IT" dirty="0"/>
              <a:t>di euro per migliorare l'efficienza energetica degli alloggi </a:t>
            </a:r>
            <a:endParaRPr lang="it-IT" dirty="0" smtClean="0"/>
          </a:p>
          <a:p>
            <a:r>
              <a:rPr lang="it-IT" b="1" dirty="0" smtClean="0"/>
              <a:t>12 </a:t>
            </a:r>
            <a:r>
              <a:rPr lang="it-IT" b="1" dirty="0"/>
              <a:t>milioni </a:t>
            </a:r>
            <a:r>
              <a:rPr lang="it-IT" dirty="0"/>
              <a:t>per un nuovo </a:t>
            </a:r>
            <a:r>
              <a:rPr lang="it-IT" dirty="0" smtClean="0"/>
              <a:t>‘Bando giovani’</a:t>
            </a:r>
            <a:endParaRPr lang="it-IT" dirty="0" smtClean="0"/>
          </a:p>
          <a:p>
            <a:r>
              <a:rPr lang="it-IT" b="1" dirty="0" smtClean="0"/>
              <a:t>Oltre </a:t>
            </a:r>
            <a:r>
              <a:rPr lang="it-IT" b="1" dirty="0"/>
              <a:t>10 milioni</a:t>
            </a:r>
            <a:r>
              <a:rPr lang="it-IT" dirty="0"/>
              <a:t> per il Fondo per l’affitto </a:t>
            </a:r>
            <a:r>
              <a:rPr lang="it-IT" dirty="0" smtClean="0"/>
              <a:t>2015</a:t>
            </a:r>
          </a:p>
          <a:p>
            <a:r>
              <a:rPr lang="it-IT" b="1" dirty="0" smtClean="0"/>
              <a:t>1 </a:t>
            </a:r>
            <a:r>
              <a:rPr lang="it-IT" b="1" dirty="0"/>
              <a:t>milione</a:t>
            </a:r>
            <a:r>
              <a:rPr lang="it-IT" dirty="0"/>
              <a:t> ripristinato </a:t>
            </a:r>
            <a:r>
              <a:rPr lang="it-IT" dirty="0" smtClean="0"/>
              <a:t>sul </a:t>
            </a:r>
            <a:r>
              <a:rPr lang="it-IT" dirty="0"/>
              <a:t>Fondo regionale per il superamento delle </a:t>
            </a:r>
            <a:r>
              <a:rPr lang="it-IT" b="1" dirty="0"/>
              <a:t>barriere </a:t>
            </a:r>
            <a:r>
              <a:rPr lang="it-IT" b="1" dirty="0" smtClean="0"/>
              <a:t>architettoniche</a:t>
            </a:r>
          </a:p>
          <a:p>
            <a:r>
              <a:rPr lang="it-IT" b="1" dirty="0" smtClean="0"/>
              <a:t>Qualificazione</a:t>
            </a:r>
            <a:r>
              <a:rPr lang="it-IT" dirty="0" smtClean="0"/>
              <a:t> </a:t>
            </a:r>
            <a:r>
              <a:rPr lang="it-IT" dirty="0"/>
              <a:t>del patrimonio pubblico</a:t>
            </a:r>
            <a:br>
              <a:rPr lang="it-IT" dirty="0"/>
            </a:b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5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2"/>
                </a:solidFill>
              </a:rPr>
              <a:t>R</a:t>
            </a:r>
            <a:r>
              <a:rPr lang="it-IT" b="1" dirty="0" smtClean="0">
                <a:solidFill>
                  <a:schemeClr val="accent2"/>
                </a:solidFill>
              </a:rPr>
              <a:t>evisione </a:t>
            </a:r>
            <a:r>
              <a:rPr lang="it-IT" b="1" dirty="0">
                <a:solidFill>
                  <a:schemeClr val="accent2"/>
                </a:solidFill>
              </a:rPr>
              <a:t>a</a:t>
            </a:r>
            <a:r>
              <a:rPr lang="it-IT" b="1" dirty="0" smtClean="0">
                <a:solidFill>
                  <a:schemeClr val="accent2"/>
                </a:solidFill>
              </a:rPr>
              <a:t>ccesso ERP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325811"/>
          </a:xfrm>
        </p:spPr>
        <p:txBody>
          <a:bodyPr/>
          <a:lstStyle/>
          <a:p>
            <a:r>
              <a:rPr lang="it-IT" b="1" dirty="0" smtClean="0"/>
              <a:t>introdurre </a:t>
            </a:r>
            <a:r>
              <a:rPr lang="it-IT" b="1" dirty="0"/>
              <a:t>requisiti </a:t>
            </a:r>
            <a:r>
              <a:rPr lang="it-IT" dirty="0"/>
              <a:t>di accesso più </a:t>
            </a:r>
            <a:r>
              <a:rPr lang="it-IT" dirty="0" smtClean="0"/>
              <a:t>rigorosi</a:t>
            </a:r>
            <a:endParaRPr lang="it-IT" dirty="0"/>
          </a:p>
          <a:p>
            <a:r>
              <a:rPr lang="it-IT" b="1" dirty="0"/>
              <a:t>prevenire abusi e </a:t>
            </a:r>
            <a:r>
              <a:rPr lang="it-IT" b="1" dirty="0" smtClean="0"/>
              <a:t>speculazioni </a:t>
            </a:r>
            <a:r>
              <a:rPr lang="it-IT" dirty="0"/>
              <a:t>come subentri o </a:t>
            </a:r>
            <a:r>
              <a:rPr lang="it-IT" dirty="0" smtClean="0"/>
              <a:t>morosità</a:t>
            </a:r>
          </a:p>
          <a:p>
            <a:r>
              <a:rPr lang="it-IT" b="1" dirty="0"/>
              <a:t>s</a:t>
            </a:r>
            <a:r>
              <a:rPr lang="it-IT" b="1" dirty="0" smtClean="0"/>
              <a:t>emplificare</a:t>
            </a:r>
            <a:r>
              <a:rPr lang="it-IT" dirty="0" smtClean="0"/>
              <a:t> tramite ISEE quale unico parametro di riferimento per il reddito e il patrimonio</a:t>
            </a:r>
          </a:p>
          <a:p>
            <a:r>
              <a:rPr lang="it-IT" b="1" dirty="0"/>
              <a:t>permettere il turn-over </a:t>
            </a:r>
            <a:r>
              <a:rPr lang="it-IT" dirty="0"/>
              <a:t>e la rotazione all’interno </a:t>
            </a:r>
            <a:r>
              <a:rPr lang="it-IT" dirty="0" smtClean="0"/>
              <a:t>dell’ERP</a:t>
            </a:r>
            <a:r>
              <a:rPr lang="it-IT" dirty="0"/>
              <a:t> </a:t>
            </a:r>
            <a:r>
              <a:rPr lang="it-IT" dirty="0" smtClean="0"/>
              <a:t>(attualmente il tasso di rotazione è </a:t>
            </a:r>
            <a:r>
              <a:rPr lang="it-IT" dirty="0"/>
              <a:t>pari allo 0,2)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3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</a:rPr>
              <a:t>I requisiti economici 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Il reddito sarà misurato con il nuovo </a:t>
            </a:r>
            <a:r>
              <a:rPr lang="it-IT" dirty="0"/>
              <a:t>sistema di calcolo dell’</a:t>
            </a:r>
            <a:r>
              <a:rPr lang="it-IT" b="1" dirty="0" err="1"/>
              <a:t>Isee</a:t>
            </a:r>
            <a:r>
              <a:rPr lang="it-IT" dirty="0"/>
              <a:t> (Indicatore situazione economica equivalente), tendente a rendere più corretta la misurazione della condizione economica delle famiglie. </a:t>
            </a:r>
          </a:p>
          <a:p>
            <a:pPr algn="just"/>
            <a:r>
              <a:rPr lang="it-IT" dirty="0" smtClean="0"/>
              <a:t>L’ISEE (che </a:t>
            </a:r>
            <a:r>
              <a:rPr lang="it-IT" dirty="0"/>
              <a:t>tiene conto del reddito, del patrimonio e delle caratteristiche del nucleo, per numerosità e tipologia) resta unico parametro di riferimento</a:t>
            </a:r>
            <a:r>
              <a:rPr lang="it-IT" dirty="0" smtClean="0"/>
              <a:t>.</a:t>
            </a:r>
          </a:p>
          <a:p>
            <a:pPr algn="just"/>
            <a:r>
              <a:rPr lang="it-IT" dirty="0"/>
              <a:t>Il valore – che al momento rimane invariato – per accedere all’alloggio ERP non deve superare i 17.154,3 euro di </a:t>
            </a:r>
            <a:r>
              <a:rPr lang="it-IT" dirty="0" smtClean="0"/>
              <a:t>ISEE. Cambia la soglia di permanenza che verrà individuata all’interno di una forbice compresa tra la maggiorazione dal </a:t>
            </a:r>
            <a:r>
              <a:rPr lang="it-IT" b="1" dirty="0" smtClean="0"/>
              <a:t>20%</a:t>
            </a:r>
            <a:r>
              <a:rPr lang="it-IT" dirty="0" smtClean="0"/>
              <a:t> al </a:t>
            </a:r>
            <a:r>
              <a:rPr lang="it-IT" b="1" dirty="0" smtClean="0"/>
              <a:t>60%</a:t>
            </a:r>
            <a:r>
              <a:rPr lang="it-IT" dirty="0" smtClean="0"/>
              <a:t>.  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08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17600"/>
          </a:xfrm>
        </p:spPr>
        <p:txBody>
          <a:bodyPr/>
          <a:lstStyle/>
          <a:p>
            <a:r>
              <a:rPr lang="it-IT" b="1" dirty="0">
                <a:solidFill>
                  <a:schemeClr val="accent2"/>
                </a:solidFill>
              </a:rPr>
              <a:t>R</a:t>
            </a:r>
            <a:r>
              <a:rPr lang="it-IT" b="1" dirty="0" smtClean="0">
                <a:solidFill>
                  <a:schemeClr val="accent2"/>
                </a:solidFill>
              </a:rPr>
              <a:t>esidenza storica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981201"/>
            <a:ext cx="8596668" cy="406016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Viene introdotto come requisito per l’accesso la </a:t>
            </a:r>
            <a:r>
              <a:rPr lang="it-IT" b="1" dirty="0" smtClean="0"/>
              <a:t>residenza anagrafica da almeno 3 anni </a:t>
            </a:r>
            <a:r>
              <a:rPr lang="it-IT" dirty="0" smtClean="0"/>
              <a:t>e/o lo svolgimento di attività lavorativa stabile ed esclusiva o principale nell’ambito territoriale </a:t>
            </a:r>
            <a:r>
              <a:rPr lang="it-IT" b="1" dirty="0" smtClean="0"/>
              <a:t>di almeno uno dei componenti a cui si riferisce il bando di concorso </a:t>
            </a:r>
          </a:p>
          <a:p>
            <a:pPr algn="just"/>
            <a:r>
              <a:rPr lang="it-IT" dirty="0" smtClean="0"/>
              <a:t>Il </a:t>
            </a:r>
            <a:r>
              <a:rPr lang="it-IT" dirty="0"/>
              <a:t>criterio della </a:t>
            </a:r>
            <a:r>
              <a:rPr lang="it-IT" i="1" dirty="0"/>
              <a:t>“residenza storica” </a:t>
            </a:r>
            <a:r>
              <a:rPr lang="it-IT" dirty="0"/>
              <a:t>per almeno tre anni, </a:t>
            </a:r>
            <a:r>
              <a:rPr lang="it-IT" dirty="0" smtClean="0"/>
              <a:t>valorizza la </a:t>
            </a:r>
            <a:r>
              <a:rPr lang="it-IT" dirty="0"/>
              <a:t>volontà di risiedere </a:t>
            </a:r>
            <a:r>
              <a:rPr lang="it-IT" dirty="0" smtClean="0"/>
              <a:t>nel </a:t>
            </a:r>
            <a:r>
              <a:rPr lang="it-IT" dirty="0"/>
              <a:t>territorio</a:t>
            </a:r>
            <a:r>
              <a:rPr lang="it-IT" i="1" dirty="0" smtClean="0"/>
              <a:t> </a:t>
            </a:r>
            <a:r>
              <a:rPr lang="it-IT" dirty="0" smtClean="0"/>
              <a:t>ed evitare il </a:t>
            </a:r>
            <a:r>
              <a:rPr lang="it-IT" dirty="0"/>
              <a:t>rischio di </a:t>
            </a:r>
            <a:r>
              <a:rPr lang="it-IT" dirty="0" smtClean="0"/>
              <a:t>ingessare le graduatorie con </a:t>
            </a:r>
            <a:r>
              <a:rPr lang="it-IT" i="1" dirty="0" smtClean="0"/>
              <a:t>“</a:t>
            </a:r>
            <a:r>
              <a:rPr lang="it-IT" dirty="0" smtClean="0"/>
              <a:t>sconfinamenti</a:t>
            </a:r>
            <a:r>
              <a:rPr lang="it-IT" i="1" dirty="0" smtClean="0"/>
              <a:t>”</a:t>
            </a:r>
            <a:r>
              <a:rPr lang="it-IT" dirty="0" smtClean="0"/>
              <a:t> da altre regioni che già applicano </a:t>
            </a:r>
            <a:r>
              <a:rPr lang="it-IT" dirty="0"/>
              <a:t>il criterio della residenza </a:t>
            </a:r>
            <a:r>
              <a:rPr lang="it-IT" dirty="0" smtClean="0"/>
              <a:t>(es. Toscana, Lombardia)</a:t>
            </a:r>
          </a:p>
          <a:p>
            <a:pPr algn="just"/>
            <a:r>
              <a:rPr lang="it-IT" dirty="0"/>
              <a:t>Possono richiedere l’alloggio i cittadini italiani, comunitari e loro famigliari, titolari di protezione internazionale, titolari di permesso di soggiorno UE di lungo periodo, titolari di permesso di soggiorno biennale con lavoro regolare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4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chemeClr val="accent2"/>
                </a:solidFill>
              </a:rPr>
              <a:t>Verifica sulla proprietà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richiedente non deve avere una </a:t>
            </a:r>
            <a:r>
              <a:rPr lang="it-IT" dirty="0"/>
              <a:t>quota superiore al 50% su un diritto reale (mentre la nuda proprietà non è valutata</a:t>
            </a:r>
            <a:r>
              <a:rPr lang="it-IT" dirty="0" smtClean="0"/>
              <a:t>) di un alloggio ubicato sul </a:t>
            </a:r>
            <a:r>
              <a:rPr lang="it-IT" b="1" dirty="0" smtClean="0"/>
              <a:t>territorio nazionale</a:t>
            </a:r>
            <a:r>
              <a:rPr lang="it-IT" dirty="0" smtClean="0"/>
              <a:t>, </a:t>
            </a:r>
            <a:r>
              <a:rPr lang="it-IT" dirty="0"/>
              <a:t>a meno che non sia su edificio inagibile. </a:t>
            </a:r>
            <a:r>
              <a:rPr lang="it-IT" dirty="0" smtClean="0"/>
              <a:t>La </a:t>
            </a:r>
            <a:r>
              <a:rPr lang="it-IT" dirty="0"/>
              <a:t>ratio è verificare l’effettiva indisponibilità di un </a:t>
            </a:r>
            <a:r>
              <a:rPr lang="it-IT" dirty="0" smtClean="0"/>
              <a:t>alloggio, </a:t>
            </a:r>
            <a:r>
              <a:rPr lang="it-IT" dirty="0"/>
              <a:t>semplificando per il resto la normativa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it-IT" dirty="0"/>
              <a:t>Il richiedente non deve avere </a:t>
            </a:r>
            <a:r>
              <a:rPr lang="it-IT" dirty="0" smtClean="0"/>
              <a:t>riscattato </a:t>
            </a:r>
            <a:r>
              <a:rPr lang="it-IT" dirty="0"/>
              <a:t>o acquistato in passato alloggi ERP (a meno che non sia diventato inagibile) né sia stato destinatario di finanziamenti pubblici per realizzare/acquistare alloggio.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45" y="5616307"/>
            <a:ext cx="1139825" cy="105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871" y="3247151"/>
            <a:ext cx="2384357" cy="220980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20800" y="5727700"/>
            <a:ext cx="806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www.gruppopdemiliaromagna.it</a:t>
            </a:r>
            <a:endParaRPr lang="it-IT" i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859" y="6202680"/>
            <a:ext cx="930382" cy="4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26122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</TotalTime>
  <Words>351</Words>
  <Application>Microsoft Office PowerPoint</Application>
  <PresentationFormat>Widescreen</PresentationFormat>
  <Paragraphs>27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Sfaccettatura</vt:lpstr>
      <vt:lpstr>Riforma Erp e piano casa:  diritto all'equità  </vt:lpstr>
      <vt:lpstr>PIANO CASA Il Programma pluriennale coordinato di interventi per le politiche abitative</vt:lpstr>
      <vt:lpstr>Revisione accesso ERP</vt:lpstr>
      <vt:lpstr>I requisiti economici </vt:lpstr>
      <vt:lpstr>Residenza storica</vt:lpstr>
      <vt:lpstr>Verifica sulla proprietà</vt:lpstr>
      <vt:lpstr>Presentazione standard di PowerPoint</vt:lpstr>
    </vt:vector>
  </TitlesOfParts>
  <Company>Regione Emilia-Romagna - Assemblea Legislativa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ALLA CASA.  UN DOVERE MODERNO</dc:title>
  <dc:creator>Costi Rita</dc:creator>
  <cp:lastModifiedBy>Costi Rita</cp:lastModifiedBy>
  <cp:revision>36</cp:revision>
  <cp:lastPrinted>2015-06-10T10:25:47Z</cp:lastPrinted>
  <dcterms:created xsi:type="dcterms:W3CDTF">2015-06-08T08:09:50Z</dcterms:created>
  <dcterms:modified xsi:type="dcterms:W3CDTF">2015-06-10T14:49:02Z</dcterms:modified>
</cp:coreProperties>
</file>